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5" r:id="rId3"/>
    <p:sldId id="268" r:id="rId4"/>
    <p:sldId id="260" r:id="rId5"/>
    <p:sldId id="262" r:id="rId6"/>
    <p:sldId id="259" r:id="rId7"/>
    <p:sldId id="263" r:id="rId8"/>
    <p:sldId id="258" r:id="rId9"/>
    <p:sldId id="270" r:id="rId10"/>
    <p:sldId id="269" r:id="rId11"/>
    <p:sldId id="264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6122D"/>
    <a:srgbClr val="5800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69" d="100"/>
          <a:sy n="69" d="100"/>
        </p:scale>
        <p:origin x="-1110" y="-76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08.06.2017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08.06.2017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08.06.2017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08.06.2017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08.06.2017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08.06.2017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08.06.2017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08.06.2017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08.06.2017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08.06.2017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08.06.2017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08.06.2017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5.jpeg"/><Relationship Id="rId4" Type="http://schemas.openxmlformats.org/officeDocument/2006/relationships/image" Target="../media/image44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7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7" Type="http://schemas.openxmlformats.org/officeDocument/2006/relationships/image" Target="../media/image12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jpeg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7" Type="http://schemas.openxmlformats.org/officeDocument/2006/relationships/image" Target="../media/image28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jpeg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7" Type="http://schemas.openxmlformats.org/officeDocument/2006/relationships/image" Target="../media/image34.jpe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3.jpeg"/><Relationship Id="rId5" Type="http://schemas.openxmlformats.org/officeDocument/2006/relationships/image" Target="../media/image32.jpeg"/><Relationship Id="rId4" Type="http://schemas.openxmlformats.org/officeDocument/2006/relationships/image" Target="../media/image31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png"/><Relationship Id="rId3" Type="http://schemas.openxmlformats.org/officeDocument/2006/relationships/image" Target="../media/image36.jpeg"/><Relationship Id="rId7" Type="http://schemas.openxmlformats.org/officeDocument/2006/relationships/image" Target="../media/image40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9.jpeg"/><Relationship Id="rId5" Type="http://schemas.openxmlformats.org/officeDocument/2006/relationships/image" Target="../media/image38.jpeg"/><Relationship Id="rId4" Type="http://schemas.openxmlformats.org/officeDocument/2006/relationships/image" Target="../media/image3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79512" y="6165304"/>
            <a:ext cx="8820472" cy="648072"/>
          </a:xfrm>
        </p:spPr>
        <p:txBody>
          <a:bodyPr>
            <a:noAutofit/>
          </a:bodyPr>
          <a:lstStyle/>
          <a:p>
            <a:r>
              <a:rPr lang="ru-RU" b="1" dirty="0" smtClean="0">
                <a:solidFill>
                  <a:srgbClr val="580000"/>
                </a:solidFill>
                <a:latin typeface="Constantia" pitchFamily="18" charset="0"/>
              </a:rPr>
              <a:t>МАГІСТР – АБ</a:t>
            </a:r>
            <a:r>
              <a:rPr lang="uk-UA" b="1" dirty="0" smtClean="0">
                <a:solidFill>
                  <a:srgbClr val="580000"/>
                </a:solidFill>
                <a:latin typeface="Constantia" pitchFamily="18" charset="0"/>
              </a:rPr>
              <a:t>ІТУРІЄНТ </a:t>
            </a:r>
            <a:r>
              <a:rPr lang="uk-UA" b="1" dirty="0" smtClean="0">
                <a:solidFill>
                  <a:srgbClr val="580000"/>
                </a:solidFill>
                <a:latin typeface="Constantia" pitchFamily="18" charset="0"/>
              </a:rPr>
              <a:t>201</a:t>
            </a:r>
            <a:r>
              <a:rPr lang="en-US" b="1" dirty="0" smtClean="0">
                <a:solidFill>
                  <a:srgbClr val="580000"/>
                </a:solidFill>
                <a:latin typeface="Constantia" pitchFamily="18" charset="0"/>
              </a:rPr>
              <a:t>7</a:t>
            </a:r>
            <a:endParaRPr lang="ru-RU" b="1" dirty="0">
              <a:solidFill>
                <a:srgbClr val="580000"/>
              </a:solidFill>
              <a:latin typeface="Constantia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195736" y="1268760"/>
            <a:ext cx="669674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58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</a:rPr>
              <a:t>ФАКУЛЬТЕТ ЗДОРОВ‘Я,</a:t>
            </a:r>
          </a:p>
          <a:p>
            <a:pPr algn="ctr"/>
            <a:r>
              <a:rPr lang="ru-RU" sz="2000" b="1" dirty="0" smtClean="0">
                <a:solidFill>
                  <a:srgbClr val="58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</a:rPr>
              <a:t>ФІЗИЧНОГО ВИХОВАННЯ ТА ТУРИЗМУ</a:t>
            </a:r>
            <a:endParaRPr lang="ru-RU" sz="2000" b="1" dirty="0">
              <a:solidFill>
                <a:srgbClr val="58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tantia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763688" y="252517"/>
            <a:ext cx="7380312" cy="8002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300" b="1" dirty="0" smtClean="0">
                <a:solidFill>
                  <a:srgbClr val="58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</a:rPr>
              <a:t>НАЦІОНАЛЬНИЙ УНІВЕРСИТЕТ</a:t>
            </a:r>
          </a:p>
          <a:p>
            <a:pPr algn="ctr"/>
            <a:r>
              <a:rPr lang="ru-RU" sz="2300" b="1" dirty="0" smtClean="0">
                <a:solidFill>
                  <a:srgbClr val="58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</a:rPr>
              <a:t>ФІЗИЧНОГО ВИХОВАННЯ І СПОРТУ</a:t>
            </a:r>
            <a:r>
              <a:rPr lang="en-US" sz="2300" b="1" dirty="0" smtClean="0">
                <a:solidFill>
                  <a:srgbClr val="58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</a:rPr>
              <a:t> </a:t>
            </a:r>
            <a:r>
              <a:rPr lang="ru-RU" sz="2300" b="1" dirty="0" smtClean="0">
                <a:solidFill>
                  <a:srgbClr val="58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</a:rPr>
              <a:t>УКРАЇНИ </a:t>
            </a:r>
            <a:endParaRPr lang="ru-RU" sz="2300" b="1" dirty="0">
              <a:solidFill>
                <a:srgbClr val="58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tantia" pitchFamily="18" charset="0"/>
            </a:endParaRPr>
          </a:p>
        </p:txBody>
      </p:sp>
      <p:pic>
        <p:nvPicPr>
          <p:cNvPr id="6146" name="Picture 2" descr="http://visitkherson.gov.ua/sites/default/files/styles/img_700/public/510.jpg?itok=60HxrBvd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496" y="44624"/>
            <a:ext cx="1800200" cy="2106235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467544" y="2204864"/>
            <a:ext cx="849694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58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</a:rPr>
              <a:t>КАФЕДРА ЗДОРОВ</a:t>
            </a:r>
            <a:r>
              <a:rPr lang="ru-RU" sz="2800" b="1" dirty="0" smtClean="0">
                <a:solidFill>
                  <a:srgbClr val="58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cs typeface="Times New Roman"/>
              </a:rPr>
              <a:t>҆Я, ФІТНЕСУ ТА РЕКРЕАЦІЇ</a:t>
            </a:r>
            <a:endParaRPr lang="ru-RU" sz="2800" b="1" dirty="0">
              <a:solidFill>
                <a:srgbClr val="58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tantia" pitchFamily="18" charset="0"/>
            </a:endParaRPr>
          </a:p>
        </p:txBody>
      </p:sp>
      <p:pic>
        <p:nvPicPr>
          <p:cNvPr id="9218" name="Picture 2" descr="https://lh3.googleusercontent.com/-L233DeluOtE/AAAAAAAAAAI/AAAAAAAAAAA/detAnmTA2Js/photo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2996952"/>
            <a:ext cx="3096344" cy="3096344"/>
          </a:xfrm>
          <a:prstGeom prst="rect">
            <a:avLst/>
          </a:prstGeom>
          <a:noFill/>
        </p:spPr>
      </p:pic>
      <p:pic>
        <p:nvPicPr>
          <p:cNvPr id="13314" name="Picture 2" descr="http://fitnessenter.ru/images/stories/foto4/guliver-fitnes1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635896" y="2783050"/>
            <a:ext cx="4956423" cy="325558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3"/>
          <p:cNvSpPr>
            <a:spLocks/>
          </p:cNvSpPr>
          <p:nvPr/>
        </p:nvSpPr>
        <p:spPr bwMode="auto">
          <a:xfrm>
            <a:off x="0" y="1"/>
            <a:ext cx="9144000" cy="6926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ru-RU" sz="3200" b="1" dirty="0" smtClean="0">
                <a:solidFill>
                  <a:srgbClr val="58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Schoolbook" pitchFamily="18" charset="0"/>
                <a:cs typeface="Times New Roman"/>
              </a:rPr>
              <a:t>ОБ҆ЄКТАМИ ПРАЦЕВЛАШТУВАННЯ Є:</a:t>
            </a:r>
            <a:endParaRPr kumimoji="0" lang="ru-RU" sz="3200" b="1" dirty="0">
              <a:solidFill>
                <a:srgbClr val="58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Schoolbook" pitchFamily="18" charset="0"/>
            </a:endParaRPr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0" y="3312368"/>
            <a:ext cx="3851920" cy="4046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b="1" i="1" u="none" strike="noStrike" kern="1200" cap="none" spc="0" normalizeH="0" baseline="0" noProof="0" dirty="0" err="1" smtClean="0">
                <a:ln>
                  <a:noFill/>
                </a:ln>
                <a:solidFill>
                  <a:srgbClr val="36122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entury Schoolbook" pitchFamily="18" charset="0"/>
                <a:ea typeface="+mj-ea"/>
                <a:cs typeface="+mj-cs"/>
              </a:rPr>
              <a:t>Вищі</a:t>
            </a:r>
            <a:r>
              <a:rPr kumimoji="0" lang="ru-RU" b="1" i="1" u="none" strike="noStrike" kern="1200" cap="none" spc="0" normalizeH="0" baseline="0" noProof="0" dirty="0" smtClean="0">
                <a:ln>
                  <a:noFill/>
                </a:ln>
                <a:solidFill>
                  <a:srgbClr val="36122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entury Schoolbook" pitchFamily="18" charset="0"/>
                <a:ea typeface="+mj-ea"/>
                <a:cs typeface="+mj-cs"/>
              </a:rPr>
              <a:t> </a:t>
            </a:r>
            <a:r>
              <a:rPr kumimoji="0" lang="ru-RU" b="1" i="1" u="none" strike="noStrike" kern="1200" cap="none" spc="0" normalizeH="0" baseline="0" noProof="0" dirty="0" err="1" smtClean="0">
                <a:ln>
                  <a:noFill/>
                </a:ln>
                <a:solidFill>
                  <a:srgbClr val="36122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entury Schoolbook" pitchFamily="18" charset="0"/>
                <a:ea typeface="+mj-ea"/>
                <a:cs typeface="+mj-cs"/>
              </a:rPr>
              <a:t>навчальні</a:t>
            </a:r>
            <a:r>
              <a:rPr kumimoji="0" lang="ru-RU" b="1" i="1" u="none" strike="noStrike" kern="1200" cap="none" spc="0" normalizeH="0" baseline="0" noProof="0" dirty="0" smtClean="0">
                <a:ln>
                  <a:noFill/>
                </a:ln>
                <a:solidFill>
                  <a:srgbClr val="36122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entury Schoolbook" pitchFamily="18" charset="0"/>
                <a:ea typeface="+mj-ea"/>
                <a:cs typeface="+mj-cs"/>
              </a:rPr>
              <a:t> </a:t>
            </a:r>
            <a:r>
              <a:rPr kumimoji="0" lang="ru-RU" b="1" i="1" u="none" strike="noStrike" kern="1200" cap="none" spc="0" normalizeH="0" baseline="0" noProof="0" dirty="0" err="1" smtClean="0">
                <a:ln>
                  <a:noFill/>
                </a:ln>
                <a:solidFill>
                  <a:srgbClr val="36122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entury Schoolbook" pitchFamily="18" charset="0"/>
                <a:ea typeface="+mj-ea"/>
                <a:cs typeface="+mj-cs"/>
              </a:rPr>
              <a:t>заклади</a:t>
            </a:r>
            <a:endParaRPr kumimoji="0" lang="ru-RU" sz="2000" b="1" i="0" u="none" strike="noStrike" kern="1200" cap="none" spc="0" normalizeH="0" baseline="0" noProof="0" dirty="0">
              <a:ln>
                <a:noFill/>
              </a:ln>
              <a:solidFill>
                <a:srgbClr val="36122D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entury Schoolbook" pitchFamily="18" charset="0"/>
              <a:ea typeface="+mj-ea"/>
              <a:cs typeface="+mj-cs"/>
            </a:endParaRPr>
          </a:p>
        </p:txBody>
      </p:sp>
      <p:sp>
        <p:nvSpPr>
          <p:cNvPr id="7" name="Заголовок 1"/>
          <p:cNvSpPr txBox="1">
            <a:spLocks/>
          </p:cNvSpPr>
          <p:nvPr/>
        </p:nvSpPr>
        <p:spPr>
          <a:xfrm>
            <a:off x="4392488" y="3312368"/>
            <a:ext cx="4716016" cy="4046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b="1" i="1" u="none" strike="noStrike" kern="1200" cap="none" spc="0" normalizeH="0" baseline="0" noProof="0" dirty="0" err="1" smtClean="0">
                <a:ln>
                  <a:noFill/>
                </a:ln>
                <a:solidFill>
                  <a:srgbClr val="36122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entury Schoolbook" pitchFamily="18" charset="0"/>
                <a:ea typeface="+mj-ea"/>
                <a:cs typeface="+mj-cs"/>
              </a:rPr>
              <a:t>Фітнес</a:t>
            </a:r>
            <a:r>
              <a:rPr kumimoji="0" lang="ru-RU" b="1" i="1" u="none" strike="noStrike" kern="1200" cap="none" spc="0" normalizeH="0" baseline="0" noProof="0" dirty="0" smtClean="0">
                <a:ln>
                  <a:noFill/>
                </a:ln>
                <a:solidFill>
                  <a:srgbClr val="36122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entury Schoolbook" pitchFamily="18" charset="0"/>
                <a:ea typeface="+mj-ea"/>
                <a:cs typeface="+mj-cs"/>
              </a:rPr>
              <a:t>, </a:t>
            </a:r>
            <a:r>
              <a:rPr kumimoji="0" lang="en-US" b="1" i="1" u="none" strike="noStrike" kern="1200" cap="none" spc="0" normalizeH="0" baseline="0" noProof="0" dirty="0" err="1" smtClean="0">
                <a:ln>
                  <a:noFill/>
                </a:ln>
                <a:solidFill>
                  <a:srgbClr val="36122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entury Schoolbook" pitchFamily="18" charset="0"/>
                <a:ea typeface="+mj-ea"/>
                <a:cs typeface="+mj-cs"/>
              </a:rPr>
              <a:t>SPA&amp;Wellness</a:t>
            </a:r>
            <a:r>
              <a:rPr kumimoji="0" lang="en-US" b="1" i="1" u="none" strike="noStrike" kern="1200" cap="none" spc="0" normalizeH="0" baseline="0" noProof="0" dirty="0" smtClean="0">
                <a:ln>
                  <a:noFill/>
                </a:ln>
                <a:solidFill>
                  <a:srgbClr val="36122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entury Schoolbook" pitchFamily="18" charset="0"/>
                <a:ea typeface="+mj-ea"/>
                <a:cs typeface="+mj-cs"/>
              </a:rPr>
              <a:t>-</a:t>
            </a:r>
            <a:r>
              <a:rPr kumimoji="0" lang="ru-RU" b="1" i="1" u="none" strike="noStrike" kern="1200" cap="none" spc="0" normalizeH="0" baseline="0" noProof="0" dirty="0" err="1" smtClean="0">
                <a:ln>
                  <a:noFill/>
                </a:ln>
                <a:solidFill>
                  <a:srgbClr val="36122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entury Schoolbook" pitchFamily="18" charset="0"/>
                <a:ea typeface="+mj-ea"/>
                <a:cs typeface="+mj-cs"/>
              </a:rPr>
              <a:t>центри</a:t>
            </a:r>
            <a:endParaRPr kumimoji="0" lang="ru-RU" sz="2000" b="1" i="0" u="none" strike="noStrike" kern="1200" cap="none" spc="0" normalizeH="0" baseline="0" noProof="0" dirty="0">
              <a:ln>
                <a:noFill/>
              </a:ln>
              <a:solidFill>
                <a:srgbClr val="36122D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entury Schoolbook" pitchFamily="18" charset="0"/>
              <a:ea typeface="+mj-ea"/>
              <a:cs typeface="+mj-cs"/>
            </a:endParaRPr>
          </a:p>
        </p:txBody>
      </p:sp>
      <p:sp>
        <p:nvSpPr>
          <p:cNvPr id="8" name="Заголовок 1"/>
          <p:cNvSpPr txBox="1">
            <a:spLocks/>
          </p:cNvSpPr>
          <p:nvPr/>
        </p:nvSpPr>
        <p:spPr>
          <a:xfrm>
            <a:off x="3851920" y="6480720"/>
            <a:ext cx="5256584" cy="4046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b="1" i="1" u="none" strike="noStrike" kern="1200" cap="none" spc="0" normalizeH="0" baseline="0" noProof="0" dirty="0" err="1" smtClean="0">
                <a:ln>
                  <a:noFill/>
                </a:ln>
                <a:solidFill>
                  <a:srgbClr val="36122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entury Schoolbook" pitchFamily="18" charset="0"/>
                <a:ea typeface="+mj-ea"/>
                <a:cs typeface="+mj-cs"/>
              </a:rPr>
              <a:t>Загально-освітні</a:t>
            </a:r>
            <a:r>
              <a:rPr kumimoji="0" lang="uk-UA" b="1" i="1" u="none" strike="noStrike" kern="1200" cap="none" spc="0" normalizeH="0" baseline="0" noProof="0" dirty="0" smtClean="0">
                <a:ln>
                  <a:noFill/>
                </a:ln>
                <a:solidFill>
                  <a:srgbClr val="36122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entury Schoolbook" pitchFamily="18" charset="0"/>
                <a:ea typeface="+mj-ea"/>
                <a:cs typeface="+mj-cs"/>
              </a:rPr>
              <a:t> навчальні заклади</a:t>
            </a:r>
            <a:endParaRPr kumimoji="0" lang="ru-RU" sz="2000" b="1" i="0" u="none" strike="noStrike" kern="1200" cap="none" spc="0" normalizeH="0" baseline="0" noProof="0" dirty="0">
              <a:ln>
                <a:noFill/>
              </a:ln>
              <a:solidFill>
                <a:srgbClr val="36122D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entury Schoolbook" pitchFamily="18" charset="0"/>
              <a:ea typeface="+mj-ea"/>
              <a:cs typeface="+mj-cs"/>
            </a:endParaRPr>
          </a:p>
        </p:txBody>
      </p:sp>
      <p:sp>
        <p:nvSpPr>
          <p:cNvPr id="9" name="Заголовок 1"/>
          <p:cNvSpPr txBox="1">
            <a:spLocks/>
          </p:cNvSpPr>
          <p:nvPr/>
        </p:nvSpPr>
        <p:spPr>
          <a:xfrm>
            <a:off x="35496" y="6480720"/>
            <a:ext cx="4716016" cy="4046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b="1" i="1" u="none" strike="noStrike" kern="1200" cap="none" spc="0" normalizeH="0" baseline="0" noProof="0" dirty="0" smtClean="0">
                <a:ln>
                  <a:noFill/>
                </a:ln>
                <a:solidFill>
                  <a:srgbClr val="36122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entury Schoolbook" pitchFamily="18" charset="0"/>
                <a:ea typeface="+mj-ea"/>
                <a:cs typeface="+mj-cs"/>
              </a:rPr>
              <a:t>Туристичні агенції та клуби </a:t>
            </a:r>
            <a:endParaRPr kumimoji="0" lang="ru-RU" sz="2000" b="1" i="0" u="none" strike="noStrike" kern="1200" cap="none" spc="0" normalizeH="0" baseline="0" noProof="0" dirty="0">
              <a:ln>
                <a:noFill/>
              </a:ln>
              <a:solidFill>
                <a:srgbClr val="36122D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entury Schoolbook" pitchFamily="18" charset="0"/>
              <a:ea typeface="+mj-ea"/>
              <a:cs typeface="+mj-cs"/>
            </a:endParaRPr>
          </a:p>
        </p:txBody>
      </p:sp>
      <p:pic>
        <p:nvPicPr>
          <p:cNvPr id="26626" name="Picture 2" descr="http://cs319619.vk.me/v319619926/a98e/6qlB151wdR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504" y="620688"/>
            <a:ext cx="4248472" cy="2736304"/>
          </a:xfrm>
          <a:prstGeom prst="rect">
            <a:avLst/>
          </a:prstGeom>
          <a:noFill/>
        </p:spPr>
      </p:pic>
      <p:sp>
        <p:nvSpPr>
          <p:cNvPr id="26628" name="AutoShape 4" descr="Картинки по запросу вчитель фізичного виховання - картинки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6630" name="AutoShape 6" descr="Картинки по запросу вчитель фізичного виховання - картинки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6632" name="AutoShape 8" descr="https://encrypted-tbn0.gstatic.com/images?q=tbn:ANd9GcTNpAhvATAOr-wznBb7EEk2MNTUOMzfMwLr2E3vWhB24IEL8HBN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6634" name="Picture 10" descr="https://i.ytimg.com/vi/7d4Fi9TSCJw/maxresdefault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27984" y="3717032"/>
            <a:ext cx="4608512" cy="2808312"/>
          </a:xfrm>
          <a:prstGeom prst="rect">
            <a:avLst/>
          </a:prstGeom>
          <a:noFill/>
        </p:spPr>
      </p:pic>
      <p:pic>
        <p:nvPicPr>
          <p:cNvPr id="26636" name="Picture 12" descr="http://afisha.rovno.ua/sites/image.life/company3205/logo_view_2227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7504" y="3717032"/>
            <a:ext cx="4287833" cy="2808312"/>
          </a:xfrm>
          <a:prstGeom prst="rect">
            <a:avLst/>
          </a:prstGeom>
          <a:noFill/>
        </p:spPr>
      </p:pic>
      <p:pic>
        <p:nvPicPr>
          <p:cNvPr id="26638" name="Picture 14" descr="http://voyagespa.kiev.ua/upload/medialibrary/759/759e9947bc5a65b64624063934f15858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427984" y="620688"/>
            <a:ext cx="4578051" cy="273630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008" y="3212976"/>
            <a:ext cx="3779912" cy="720080"/>
          </a:xfrm>
        </p:spPr>
        <p:txBody>
          <a:bodyPr>
            <a:noAutofit/>
          </a:bodyPr>
          <a:lstStyle/>
          <a:p>
            <a:r>
              <a:rPr lang="ru-RU" sz="2400" b="1" dirty="0" smtClean="0">
                <a:solidFill>
                  <a:srgbClr val="36122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Schoolbook" pitchFamily="18" charset="0"/>
              </a:rPr>
              <a:t>МИ ПРОПОНУЄМО ВАМ БУТИ:</a:t>
            </a:r>
            <a:endParaRPr lang="ru-RU" sz="2400" b="1" dirty="0">
              <a:solidFill>
                <a:srgbClr val="36122D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Schoolbook" pitchFamily="18" charset="0"/>
            </a:endParaRPr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0" y="3861048"/>
            <a:ext cx="8964488" cy="165618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Wingdings" pitchFamily="2" charset="2"/>
              <a:buChar char="ü"/>
              <a:tabLst/>
              <a:defRPr/>
            </a:pPr>
            <a:r>
              <a:rPr kumimoji="0" lang="ru-RU" b="1" i="0" u="none" strike="noStrike" kern="1200" cap="none" spc="0" normalizeH="0" baseline="0" noProof="0" dirty="0" smtClean="0">
                <a:ln>
                  <a:noFill/>
                </a:ln>
                <a:solidFill>
                  <a:srgbClr val="58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entury Schoolbook" pitchFamily="18" charset="0"/>
                <a:ea typeface="+mj-ea"/>
                <a:cs typeface="+mj-cs"/>
              </a:rPr>
              <a:t> ЗДОРОВИМ;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Wingdings" pitchFamily="2" charset="2"/>
              <a:buChar char="ü"/>
              <a:tabLst/>
              <a:defRPr/>
            </a:pPr>
            <a:endParaRPr kumimoji="0" lang="ru-RU" sz="800" b="1" i="0" u="none" strike="noStrike" kern="1200" cap="none" spc="0" normalizeH="0" baseline="0" noProof="0" dirty="0" smtClean="0">
              <a:ln>
                <a:noFill/>
              </a:ln>
              <a:solidFill>
                <a:srgbClr val="58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entury Schoolbook" pitchFamily="18" charset="0"/>
              <a:ea typeface="+mj-ea"/>
              <a:cs typeface="+mj-cs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Wingdings" pitchFamily="2" charset="2"/>
              <a:buChar char="ü"/>
              <a:tabLst/>
              <a:defRPr/>
            </a:pPr>
            <a:r>
              <a:rPr lang="ru-RU" b="1" dirty="0" smtClean="0">
                <a:solidFill>
                  <a:srgbClr val="58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Schoolbook" pitchFamily="18" charset="0"/>
                <a:ea typeface="+mj-ea"/>
                <a:cs typeface="+mj-cs"/>
              </a:rPr>
              <a:t> УСПІШНИМ;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Wingdings" pitchFamily="2" charset="2"/>
              <a:buChar char="ü"/>
              <a:tabLst/>
              <a:defRPr/>
            </a:pPr>
            <a:endParaRPr lang="ru-RU" sz="800" b="1" dirty="0" smtClean="0">
              <a:solidFill>
                <a:srgbClr val="58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Schoolbook" pitchFamily="18" charset="0"/>
              <a:ea typeface="+mj-ea"/>
              <a:cs typeface="+mj-cs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Wingdings" pitchFamily="2" charset="2"/>
              <a:buChar char="ü"/>
              <a:tabLst/>
              <a:defRPr/>
            </a:pPr>
            <a:r>
              <a:rPr lang="ru-RU" b="1" dirty="0" smtClean="0">
                <a:solidFill>
                  <a:srgbClr val="58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Schoolbook" pitchFamily="18" charset="0"/>
                <a:ea typeface="+mj-ea"/>
                <a:cs typeface="+mj-cs"/>
              </a:rPr>
              <a:t> ЩАСЛИВИМ;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Wingdings" pitchFamily="2" charset="2"/>
              <a:buChar char="ü"/>
              <a:tabLst/>
              <a:defRPr/>
            </a:pPr>
            <a:endParaRPr lang="ru-RU" sz="800" b="1" dirty="0" smtClean="0">
              <a:solidFill>
                <a:srgbClr val="58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Schoolbook" pitchFamily="18" charset="0"/>
              <a:ea typeface="+mj-ea"/>
              <a:cs typeface="+mj-cs"/>
            </a:endParaRPr>
          </a:p>
          <a:p>
            <a:pPr algn="just">
              <a:spcBef>
                <a:spcPct val="0"/>
              </a:spcBef>
              <a:buFont typeface="Wingdings" pitchFamily="2" charset="2"/>
              <a:buChar char="ü"/>
              <a:defRPr/>
            </a:pPr>
            <a:r>
              <a:rPr lang="ru-RU" b="1" dirty="0" smtClean="0">
                <a:solidFill>
                  <a:srgbClr val="58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Schoolbook" pitchFamily="18" charset="0"/>
                <a:ea typeface="+mj-ea"/>
                <a:cs typeface="+mj-cs"/>
              </a:rPr>
              <a:t> КОНКУРЕНТНОСПРОМОЖНИМ  НА  СУЧАСНОМУ  РИНКУ  ПРАЦІ,</a:t>
            </a:r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4283968" y="476672"/>
            <a:ext cx="3672408" cy="136815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36122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entury Schoolbook" pitchFamily="18" charset="0"/>
                <a:ea typeface="+mj-ea"/>
                <a:cs typeface="+mj-cs"/>
              </a:rPr>
              <a:t>ЧЕКАЄМО ВАС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36122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entury Schoolbook" pitchFamily="18" charset="0"/>
                <a:ea typeface="+mj-ea"/>
                <a:cs typeface="+mj-cs"/>
              </a:rPr>
              <a:t>НА НАВЧАННЯ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36122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entury Schoolbook" pitchFamily="18" charset="0"/>
                <a:ea typeface="+mj-ea"/>
                <a:cs typeface="+mj-cs"/>
              </a:rPr>
              <a:t>У НУФВСУ!</a:t>
            </a:r>
            <a:endParaRPr kumimoji="0" lang="ru-RU" sz="2400" b="1" i="0" u="none" strike="noStrike" kern="1200" cap="none" spc="0" normalizeH="0" baseline="0" noProof="0" dirty="0">
              <a:ln>
                <a:noFill/>
              </a:ln>
              <a:solidFill>
                <a:srgbClr val="36122D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entury Schoolbook" pitchFamily="18" charset="0"/>
              <a:ea typeface="+mj-ea"/>
              <a:cs typeface="+mj-cs"/>
            </a:endParaRPr>
          </a:p>
        </p:txBody>
      </p:sp>
      <p:pic>
        <p:nvPicPr>
          <p:cNvPr id="1026" name="Picture 2" descr="http://msc.kg/wp-content/uploads/2013/07/-%D0%A4%D0%BE%D0%BD%D0%B4%D0%B0-%D0%93%D0%B5%D0%BD%D1%80%D0%B8%D1%85%D0%B0-%D0%91%D0%B5%D0%BB%D0%BB%D0%B0-%D0%B4%D0%BB%D1%8F-%D0%B6%D1%83%D1%80%D0%BD%D0%B0%D0%BB%D0%B8%D1%81%D1%82%D0%BE%D0%B2-%D0%B6%D0%B5%D0%BB%D0%B0%D1%8E%D1%89%D0%B8%D1%85-%D0%BF%D0%BE%D0%BB%D1%83%D1%87%D0%B8%D1%82%D1%8C-%D1%81%D1%82%D0%B5%D0%BF%D0%B5%D0%BD%D1%8C-%D0%BC%D0%B0%D0%B3%D0%B8%D1%81%D1%82%D1%80%D0%B0-e137481708320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4355976" cy="3165344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0" y="5517232"/>
            <a:ext cx="91440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ru-RU" sz="2400" b="1" dirty="0" smtClean="0">
                <a:solidFill>
                  <a:srgbClr val="36122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Schoolbook" pitchFamily="18" charset="0"/>
              </a:rPr>
              <a:t>А ТАКОЖ ОТРИМАТИ ЦІКАВУ ПРОФЕСІЮ!!!</a:t>
            </a:r>
          </a:p>
        </p:txBody>
      </p:sp>
      <p:pic>
        <p:nvPicPr>
          <p:cNvPr id="7" name="Picture 2" descr="http://visitkherson.gov.ua/sites/default/files/styles/img_700/public/510.jpg?itok=60HxrBvd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68344" y="0"/>
            <a:ext cx="1475656" cy="1726518"/>
          </a:xfrm>
          <a:prstGeom prst="rect">
            <a:avLst/>
          </a:prstGeom>
          <a:noFill/>
        </p:spPr>
      </p:pic>
      <p:pic>
        <p:nvPicPr>
          <p:cNvPr id="5122" name="Picture 2" descr="http://img1.liveinternet.ru/images/attach/c/11/114/936/114936905_large_3720816_Fitnes_gryd_plechi_spina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067944" y="2184320"/>
            <a:ext cx="4987514" cy="2828856"/>
          </a:xfrm>
          <a:prstGeom prst="rect">
            <a:avLst/>
          </a:prstGeom>
          <a:noFill/>
        </p:spPr>
      </p:pic>
      <p:sp>
        <p:nvSpPr>
          <p:cNvPr id="9" name="Заголовок 1"/>
          <p:cNvSpPr txBox="1">
            <a:spLocks/>
          </p:cNvSpPr>
          <p:nvPr/>
        </p:nvSpPr>
        <p:spPr>
          <a:xfrm>
            <a:off x="0" y="5976664"/>
            <a:ext cx="9144000" cy="90872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b="1" i="1" u="none" strike="noStrike" kern="1200" cap="none" spc="0" normalizeH="0" baseline="0" noProof="0" dirty="0" err="1" smtClean="0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entury Schoolbook" pitchFamily="18" charset="0"/>
                <a:ea typeface="+mj-ea"/>
                <a:cs typeface="+mj-cs"/>
              </a:rPr>
              <a:t>Додаткова</a:t>
            </a:r>
            <a:r>
              <a:rPr kumimoji="0" lang="ru-RU" b="1" i="1" u="none" strike="noStrike" kern="1200" cap="none" spc="0" normalizeH="0" noProof="0" dirty="0" smtClean="0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entury Schoolbook" pitchFamily="18" charset="0"/>
                <a:ea typeface="+mj-ea"/>
                <a:cs typeface="+mj-cs"/>
              </a:rPr>
              <a:t> </a:t>
            </a:r>
            <a:r>
              <a:rPr kumimoji="0" lang="ru-RU" b="1" i="1" u="none" strike="noStrike" kern="1200" cap="none" spc="0" normalizeH="0" noProof="0" dirty="0" err="1" smtClean="0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entury Schoolbook" pitchFamily="18" charset="0"/>
                <a:ea typeface="+mj-ea"/>
                <a:cs typeface="+mj-cs"/>
              </a:rPr>
              <a:t>інформація</a:t>
            </a:r>
            <a:r>
              <a:rPr kumimoji="0" lang="ru-RU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entury Schoolbook" pitchFamily="18" charset="0"/>
                <a:ea typeface="+mj-ea"/>
                <a:cs typeface="+mj-cs"/>
              </a:rPr>
              <a:t>: </a:t>
            </a:r>
          </a:p>
          <a:p>
            <a:pPr lvl="0" algn="r">
              <a:spcBef>
                <a:spcPct val="0"/>
              </a:spcBef>
              <a:defRPr/>
            </a:pPr>
            <a:r>
              <a:rPr kumimoji="0" lang="ru-RU" b="1" i="1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entury Schoolbook" pitchFamily="18" charset="0"/>
                <a:ea typeface="+mj-ea"/>
                <a:cs typeface="+mj-cs"/>
              </a:rPr>
              <a:t>м. </a:t>
            </a:r>
            <a:r>
              <a:rPr kumimoji="0" lang="ru-RU" b="1" i="1" u="none" strike="noStrike" kern="1200" cap="none" spc="0" normalizeH="0" baseline="0" noProof="0" dirty="0" err="1" smtClean="0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entury Schoolbook" pitchFamily="18" charset="0"/>
                <a:ea typeface="+mj-ea"/>
                <a:cs typeface="+mj-cs"/>
              </a:rPr>
              <a:t>Київ</a:t>
            </a:r>
            <a:r>
              <a:rPr kumimoji="0" lang="ru-RU" b="1" i="1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entury Schoolbook" pitchFamily="18" charset="0"/>
                <a:ea typeface="+mj-ea"/>
                <a:cs typeface="+mj-cs"/>
              </a:rPr>
              <a:t>, </a:t>
            </a:r>
            <a:r>
              <a:rPr kumimoji="0" lang="ru-RU" b="1" i="1" u="none" strike="noStrike" kern="1200" cap="none" spc="0" normalizeH="0" baseline="0" noProof="0" dirty="0" err="1" smtClean="0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entury Schoolbook" pitchFamily="18" charset="0"/>
                <a:ea typeface="+mj-ea"/>
                <a:cs typeface="+mj-cs"/>
              </a:rPr>
              <a:t>вул</a:t>
            </a:r>
            <a:r>
              <a:rPr kumimoji="0" lang="ru-RU" b="1" i="1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entury Schoolbook" pitchFamily="18" charset="0"/>
                <a:ea typeface="+mj-ea"/>
                <a:cs typeface="+mj-cs"/>
              </a:rPr>
              <a:t>. </a:t>
            </a:r>
            <a:r>
              <a:rPr kumimoji="0" lang="ru-RU" b="1" i="1" u="none" strike="noStrike" kern="1200" cap="none" spc="0" normalizeH="0" baseline="0" noProof="0" dirty="0" err="1" smtClean="0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entury Schoolbook" pitchFamily="18" charset="0"/>
                <a:ea typeface="+mj-ea"/>
                <a:cs typeface="+mj-cs"/>
              </a:rPr>
              <a:t>Фізкультур</a:t>
            </a:r>
            <a:r>
              <a:rPr lang="uk-UA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Schoolbook" pitchFamily="18" charset="0"/>
                <a:ea typeface="+mj-ea"/>
                <a:cs typeface="+mj-cs"/>
              </a:rPr>
              <a:t>и</a:t>
            </a:r>
            <a:r>
              <a:rPr kumimoji="0" lang="ru-RU" b="1" i="1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entury Schoolbook" pitchFamily="18" charset="0"/>
                <a:ea typeface="+mj-ea"/>
                <a:cs typeface="+mj-cs"/>
              </a:rPr>
              <a:t> 1, корп. І, ауд. 410; </a:t>
            </a:r>
            <a:r>
              <a:rPr lang="ru-RU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Schoolbook" pitchFamily="18" charset="0"/>
              </a:rPr>
              <a:t>ст. метро «</a:t>
            </a:r>
            <a:r>
              <a:rPr lang="ru-RU" b="1" i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Schoolbook" pitchFamily="18" charset="0"/>
              </a:rPr>
              <a:t>Олімпійська</a:t>
            </a:r>
            <a:r>
              <a:rPr lang="ru-RU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Schoolbook" pitchFamily="18" charset="0"/>
              </a:rPr>
              <a:t>»</a:t>
            </a:r>
            <a:r>
              <a:rPr kumimoji="0" lang="ru-RU" b="1" i="1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entury Schoolbook" pitchFamily="18" charset="0"/>
                <a:ea typeface="+mj-ea"/>
                <a:cs typeface="+mj-cs"/>
              </a:rPr>
              <a:t> тел. :  (044) 287-64-05</a:t>
            </a:r>
            <a:r>
              <a:rPr kumimoji="0" lang="ru-RU" b="1" i="1" u="none" strike="noStrike" kern="1200" cap="none" spc="0" normalizeH="0" noProof="0" dirty="0" smtClean="0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entury Schoolbook" pitchFamily="18" charset="0"/>
                <a:ea typeface="+mj-ea"/>
                <a:cs typeface="+mj-cs"/>
              </a:rPr>
              <a:t> (</a:t>
            </a:r>
            <a:r>
              <a:rPr kumimoji="0" lang="ru-RU" b="1" i="1" u="none" strike="noStrike" kern="1200" cap="none" spc="0" normalizeH="0" noProof="0" dirty="0" err="1" smtClean="0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entury Schoolbook" pitchFamily="18" charset="0"/>
                <a:ea typeface="+mj-ea"/>
                <a:cs typeface="+mj-cs"/>
              </a:rPr>
              <a:t>дод</a:t>
            </a:r>
            <a:r>
              <a:rPr kumimoji="0" lang="ru-RU" b="1" i="1" u="none" strike="noStrike" kern="1200" cap="none" spc="0" normalizeH="0" noProof="0" dirty="0" smtClean="0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entury Schoolbook" pitchFamily="18" charset="0"/>
                <a:ea typeface="+mj-ea"/>
                <a:cs typeface="+mj-cs"/>
              </a:rPr>
              <a:t>. 31-78)</a:t>
            </a:r>
            <a:r>
              <a:rPr kumimoji="0" lang="ru-RU" b="1" i="1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entury Schoolbook" pitchFamily="18" charset="0"/>
                <a:ea typeface="+mj-ea"/>
                <a:cs typeface="+mj-cs"/>
              </a:rPr>
              <a:t>; </a:t>
            </a:r>
            <a:r>
              <a:rPr kumimoji="0" lang="en-US" b="1" i="1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entury Schoolbook" pitchFamily="18" charset="0"/>
                <a:ea typeface="+mj-ea"/>
                <a:cs typeface="+mj-cs"/>
              </a:rPr>
              <a:t>      web-site</a:t>
            </a:r>
            <a:r>
              <a:rPr kumimoji="0" lang="ru-RU" b="1" i="1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entury Schoolbook" pitchFamily="18" charset="0"/>
                <a:ea typeface="+mj-ea"/>
                <a:cs typeface="+mj-cs"/>
              </a:rPr>
              <a:t>:</a:t>
            </a:r>
            <a:r>
              <a:rPr kumimoji="0" lang="en-US" b="1" i="1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entury Schoolbook" pitchFamily="18" charset="0"/>
                <a:ea typeface="+mj-ea"/>
                <a:cs typeface="+mj-cs"/>
              </a:rPr>
              <a:t> www.uni-sport.edu.ua</a:t>
            </a:r>
            <a:endParaRPr kumimoji="0" lang="ru-RU" b="1" i="1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entury Schoolbook" pitchFamily="18" charset="0"/>
              <a:ea typeface="+mj-ea"/>
              <a:cs typeface="+mj-cs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Picture 6" descr="http://brest.uchi.by/images/fi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12255" y="3429000"/>
            <a:ext cx="2731745" cy="2814887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116632"/>
            <a:ext cx="8712968" cy="864096"/>
          </a:xfrm>
        </p:spPr>
        <p:txBody>
          <a:bodyPr>
            <a:noAutofit/>
          </a:bodyPr>
          <a:lstStyle/>
          <a:p>
            <a:r>
              <a:rPr lang="uk-UA" sz="3200" b="1" dirty="0" smtClean="0">
                <a:solidFill>
                  <a:srgbClr val="58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ВСТУПНІ  ВИПРОБУВАННЯ</a:t>
            </a:r>
            <a:br>
              <a:rPr lang="uk-UA" sz="3200" b="1" dirty="0" smtClean="0">
                <a:solidFill>
                  <a:srgbClr val="58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uk-UA" sz="3200" b="1" dirty="0" smtClean="0">
                <a:solidFill>
                  <a:srgbClr val="58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ОСВІТНІЙ СТУПІНЬ “МАГІСТР”</a:t>
            </a:r>
            <a:endParaRPr lang="ru-RU" sz="3200" b="1" dirty="0">
              <a:solidFill>
                <a:srgbClr val="58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>
          <a:xfrm>
            <a:off x="0" y="980728"/>
            <a:ext cx="4427984" cy="18002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Char char="ü"/>
              <a:tabLst/>
              <a:defRPr/>
            </a:pPr>
            <a:r>
              <a:rPr kumimoji="0" lang="ru-RU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58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entury Schoolbook" pitchFamily="18" charset="0"/>
              </a:rPr>
              <a:t>Фахове</a:t>
            </a:r>
            <a:r>
              <a:rPr kumimoji="0" lang="ru-RU" b="1" i="0" u="none" strike="noStrike" kern="1200" cap="none" spc="0" normalizeH="0" baseline="0" noProof="0" dirty="0" smtClean="0">
                <a:ln>
                  <a:noFill/>
                </a:ln>
                <a:solidFill>
                  <a:srgbClr val="58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entury Schoolbook" pitchFamily="18" charset="0"/>
              </a:rPr>
              <a:t> </a:t>
            </a:r>
            <a:r>
              <a:rPr kumimoji="0" lang="ru-RU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58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entury Schoolbook" pitchFamily="18" charset="0"/>
              </a:rPr>
              <a:t>вступне</a:t>
            </a:r>
            <a:r>
              <a:rPr kumimoji="0" lang="ru-RU" b="1" i="0" u="none" strike="noStrike" kern="1200" cap="none" spc="0" normalizeH="0" baseline="0" noProof="0" dirty="0" smtClean="0">
                <a:ln>
                  <a:noFill/>
                </a:ln>
                <a:solidFill>
                  <a:srgbClr val="58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entury Schoolbook" pitchFamily="18" charset="0"/>
              </a:rPr>
              <a:t> </a:t>
            </a:r>
            <a:r>
              <a:rPr kumimoji="0" lang="ru-RU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58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entury Schoolbook" pitchFamily="18" charset="0"/>
              </a:rPr>
              <a:t>випробування</a:t>
            </a:r>
            <a:r>
              <a:rPr kumimoji="0" lang="ru-RU" b="1" i="0" u="none" strike="noStrike" kern="1200" cap="none" spc="0" normalizeH="0" baseline="0" noProof="0" dirty="0" smtClean="0">
                <a:ln>
                  <a:noFill/>
                </a:ln>
                <a:solidFill>
                  <a:srgbClr val="58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entury Schoolbook" pitchFamily="18" charset="0"/>
              </a:rPr>
              <a:t> </a:t>
            </a:r>
            <a:r>
              <a:rPr kumimoji="0" lang="ru-RU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58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entury Schoolbook" pitchFamily="18" charset="0"/>
              </a:rPr>
              <a:t>зі</a:t>
            </a:r>
            <a:r>
              <a:rPr kumimoji="0" lang="ru-RU" b="1" i="0" u="none" strike="noStrike" kern="1200" cap="none" spc="0" normalizeH="0" baseline="0" noProof="0" dirty="0" smtClean="0">
                <a:ln>
                  <a:noFill/>
                </a:ln>
                <a:solidFill>
                  <a:srgbClr val="58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entury Schoolbook" pitchFamily="18" charset="0"/>
              </a:rPr>
              <a:t> </a:t>
            </a:r>
            <a:r>
              <a:rPr kumimoji="0" lang="ru-RU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58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entury Schoolbook" pitchFamily="18" charset="0"/>
              </a:rPr>
              <a:t>спеціалізації</a:t>
            </a:r>
            <a:r>
              <a:rPr kumimoji="0" lang="ru-RU" b="1" i="0" u="none" strike="noStrike" kern="1200" cap="none" spc="0" normalizeH="0" baseline="0" noProof="0" dirty="0" smtClean="0">
                <a:ln>
                  <a:noFill/>
                </a:ln>
                <a:solidFill>
                  <a:srgbClr val="58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entury Schoolbook" pitchFamily="18" charset="0"/>
              </a:rPr>
              <a:t>, 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Char char="ü"/>
              <a:tabLst/>
              <a:defRPr/>
            </a:pPr>
            <a:r>
              <a:rPr kumimoji="0" lang="ru-RU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58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entury Schoolbook" pitchFamily="18" charset="0"/>
              </a:rPr>
              <a:t>Іноземна</a:t>
            </a:r>
            <a:r>
              <a:rPr kumimoji="0" lang="ru-RU" b="1" i="0" u="none" strike="noStrike" kern="1200" cap="none" spc="0" normalizeH="0" baseline="0" noProof="0" dirty="0" smtClean="0">
                <a:ln>
                  <a:noFill/>
                </a:ln>
                <a:solidFill>
                  <a:srgbClr val="58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entury Schoolbook" pitchFamily="18" charset="0"/>
              </a:rPr>
              <a:t> </a:t>
            </a:r>
            <a:r>
              <a:rPr kumimoji="0" lang="ru-RU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58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entury Schoolbook" pitchFamily="18" charset="0"/>
              </a:rPr>
              <a:t>мова</a:t>
            </a:r>
            <a:r>
              <a:rPr kumimoji="0" lang="ru-RU" b="1" i="0" u="none" strike="noStrike" kern="1200" cap="none" spc="0" normalizeH="0" baseline="0" noProof="0" dirty="0" smtClean="0">
                <a:ln>
                  <a:noFill/>
                </a:ln>
                <a:solidFill>
                  <a:srgbClr val="58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entury Schoolbook" pitchFamily="18" charset="0"/>
              </a:rPr>
              <a:t>.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uk-UA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entury Schoolbook" pitchFamily="18" charset="0"/>
              </a:rPr>
              <a:t>Термін навчання: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uk-UA" sz="1600" b="1" i="0" u="none" strike="noStrike" kern="1200" cap="none" spc="0" normalizeH="0" noProof="0" dirty="0" smtClean="0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entury Schoolbook" pitchFamily="18" charset="0"/>
              </a:rPr>
              <a:t>за денною формою 1 рік 6 місяців;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uk-UA" sz="16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Schoolbook" pitchFamily="18" charset="0"/>
              </a:rPr>
              <a:t>за заочною формою – 1 рік 10 місяців.</a:t>
            </a:r>
            <a:r>
              <a:rPr kumimoji="0" lang="uk-UA" sz="1600" b="1" i="0" u="none" strike="noStrike" kern="1200" cap="none" spc="0" normalizeH="0" noProof="0" dirty="0" smtClean="0">
                <a:ln>
                  <a:noFill/>
                </a:ln>
                <a:solidFill>
                  <a:srgbClr val="58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entury Schoolbook" pitchFamily="18" charset="0"/>
              </a:rPr>
              <a:t> 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ru-RU" sz="2200" b="1" i="0" u="none" strike="noStrike" kern="1200" cap="none" spc="0" normalizeH="0" baseline="0" noProof="0" dirty="0" smtClean="0">
              <a:ln>
                <a:noFill/>
              </a:ln>
              <a:solidFill>
                <a:srgbClr val="58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entury Schoolbook" pitchFamily="18" charset="0"/>
            </a:endParaRP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>
          <a:xfrm>
            <a:off x="4643438" y="980728"/>
            <a:ext cx="4500562" cy="201622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R="0" lvl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ru-RU" sz="20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580000"/>
                </a:solidFill>
                <a:uLnTx/>
                <a:uFillTx/>
                <a:latin typeface="Century Schoolbook" pitchFamily="18" charset="0"/>
              </a:rPr>
              <a:t>Заява</a:t>
            </a:r>
            <a: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580000"/>
                </a:solidFill>
                <a:uLnTx/>
                <a:uFillTx/>
                <a:latin typeface="Century Schoolbook" pitchFamily="18" charset="0"/>
              </a:rPr>
              <a:t> на </a:t>
            </a:r>
            <a:r>
              <a:rPr kumimoji="0" lang="ru-RU" sz="20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580000"/>
                </a:solidFill>
                <a:uLnTx/>
                <a:uFillTx/>
                <a:latin typeface="Century Schoolbook" pitchFamily="18" charset="0"/>
              </a:rPr>
              <a:t>вступ</a:t>
            </a:r>
            <a: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580000"/>
                </a:solidFill>
                <a:uLnTx/>
                <a:uFillTx/>
                <a:latin typeface="Century Schoolbook" pitchFamily="18" charset="0"/>
              </a:rPr>
              <a:t> </a:t>
            </a:r>
            <a:r>
              <a:rPr lang="ru-RU" sz="2000" b="1" dirty="0" err="1" smtClean="0">
                <a:solidFill>
                  <a:srgbClr val="580000"/>
                </a:solidFill>
                <a:latin typeface="Century Schoolbook" pitchFamily="18" charset="0"/>
              </a:rPr>
              <a:t>подається</a:t>
            </a:r>
            <a:r>
              <a:rPr lang="ru-RU" sz="2000" b="1" dirty="0" smtClean="0">
                <a:solidFill>
                  <a:srgbClr val="580000"/>
                </a:solidFill>
                <a:latin typeface="Century Schoolbook" pitchFamily="18" charset="0"/>
              </a:rPr>
              <a:t> </a:t>
            </a:r>
            <a:r>
              <a:rPr lang="ru-RU" sz="2000" b="1" dirty="0" err="1" smtClean="0">
                <a:solidFill>
                  <a:srgbClr val="580000"/>
                </a:solidFill>
                <a:latin typeface="Century Schoolbook" pitchFamily="18" charset="0"/>
              </a:rPr>
              <a:t>на</a:t>
            </a:r>
            <a:r>
              <a:rPr lang="ru-RU" sz="2000" b="1" dirty="0" smtClean="0">
                <a:solidFill>
                  <a:srgbClr val="580000"/>
                </a:solidFill>
                <a:latin typeface="Century Schoolbook" pitchFamily="18" charset="0"/>
              </a:rPr>
              <a:t> </a:t>
            </a:r>
            <a:r>
              <a:rPr lang="ru-RU" sz="2000" b="1" dirty="0" err="1" smtClean="0">
                <a:solidFill>
                  <a:srgbClr val="580000"/>
                </a:solidFill>
                <a:latin typeface="Century Schoolbook" pitchFamily="18" charset="0"/>
              </a:rPr>
              <a:t>ім҆я</a:t>
            </a:r>
            <a:r>
              <a:rPr lang="ru-RU" sz="2000" b="1" dirty="0" smtClean="0">
                <a:solidFill>
                  <a:srgbClr val="580000"/>
                </a:solidFill>
                <a:latin typeface="Century Schoolbook" pitchFamily="18" charset="0"/>
              </a:rPr>
              <a:t> ректора </a:t>
            </a:r>
            <a:r>
              <a:rPr lang="ru-RU" sz="2000" b="1" dirty="0" err="1" smtClean="0">
                <a:solidFill>
                  <a:srgbClr val="580000"/>
                </a:solidFill>
                <a:latin typeface="Century Schoolbook" pitchFamily="18" charset="0"/>
              </a:rPr>
              <a:t>університету</a:t>
            </a:r>
            <a:r>
              <a:rPr lang="ru-RU" sz="2000" b="1" dirty="0" smtClean="0">
                <a:solidFill>
                  <a:srgbClr val="580000"/>
                </a:solidFill>
                <a:latin typeface="Century Schoolbook" pitchFamily="18" charset="0"/>
              </a:rPr>
              <a:t> у </a:t>
            </a:r>
            <a:r>
              <a:rPr lang="ru-RU" sz="2000" b="1" dirty="0" err="1" smtClean="0">
                <a:solidFill>
                  <a:srgbClr val="580000"/>
                </a:solidFill>
                <a:latin typeface="Century Schoolbook" pitchFamily="18" charset="0"/>
              </a:rPr>
              <a:t>такі</a:t>
            </a:r>
            <a:r>
              <a:rPr lang="ru-RU" sz="2000" b="1" dirty="0" smtClean="0">
                <a:solidFill>
                  <a:srgbClr val="580000"/>
                </a:solidFill>
                <a:latin typeface="Century Schoolbook" pitchFamily="18" charset="0"/>
              </a:rPr>
              <a:t> </a:t>
            </a:r>
            <a:r>
              <a:rPr lang="ru-RU" sz="2000" b="1" dirty="0" err="1" smtClean="0">
                <a:solidFill>
                  <a:srgbClr val="580000"/>
                </a:solidFill>
                <a:latin typeface="Century Schoolbook" pitchFamily="18" charset="0"/>
              </a:rPr>
              <a:t>терміни</a:t>
            </a:r>
            <a:r>
              <a:rPr lang="ru-RU" sz="2000" b="1" dirty="0" smtClean="0">
                <a:solidFill>
                  <a:srgbClr val="580000"/>
                </a:solidFill>
                <a:latin typeface="Century Schoolbook" pitchFamily="18" charset="0"/>
              </a:rPr>
              <a:t>: </a:t>
            </a: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Char char="ü"/>
              <a:tabLst/>
              <a:defRPr/>
            </a:pPr>
            <a:r>
              <a:rPr lang="uk-UA" sz="1600" b="1" dirty="0" smtClean="0">
                <a:solidFill>
                  <a:srgbClr val="002060"/>
                </a:solidFill>
                <a:latin typeface="Century Schoolbook" pitchFamily="18" charset="0"/>
              </a:rPr>
              <a:t>з </a:t>
            </a:r>
            <a:r>
              <a:rPr lang="uk-UA" sz="1600" b="1" dirty="0" smtClean="0">
                <a:solidFill>
                  <a:srgbClr val="002060"/>
                </a:solidFill>
                <a:latin typeface="Broadway" pitchFamily="82" charset="0"/>
              </a:rPr>
              <a:t>29 червня </a:t>
            </a:r>
            <a:r>
              <a:rPr lang="uk-UA" sz="1600" b="1" dirty="0" smtClean="0">
                <a:solidFill>
                  <a:srgbClr val="002060"/>
                </a:solidFill>
                <a:latin typeface="Century Schoolbook" pitchFamily="18" charset="0"/>
              </a:rPr>
              <a:t>до </a:t>
            </a:r>
            <a:r>
              <a:rPr lang="en-US" sz="1600" b="1" dirty="0" smtClean="0">
                <a:solidFill>
                  <a:srgbClr val="002060"/>
                </a:solidFill>
                <a:latin typeface="Broadway" pitchFamily="82" charset="0"/>
              </a:rPr>
              <a:t>17</a:t>
            </a:r>
            <a:r>
              <a:rPr lang="uk-UA" sz="1600" b="1" dirty="0" smtClean="0">
                <a:solidFill>
                  <a:srgbClr val="002060"/>
                </a:solidFill>
                <a:latin typeface="Broadway" pitchFamily="82" charset="0"/>
              </a:rPr>
              <a:t> серпня </a:t>
            </a:r>
            <a:r>
              <a:rPr lang="uk-UA" sz="1600" b="1" dirty="0" smtClean="0">
                <a:solidFill>
                  <a:srgbClr val="002060"/>
                </a:solidFill>
                <a:latin typeface="Century Schoolbook" pitchFamily="18" charset="0"/>
              </a:rPr>
              <a:t>2017 року  (на денну форму навчання);</a:t>
            </a: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Char char="ü"/>
              <a:tabLst/>
              <a:defRPr/>
            </a:pPr>
            <a:r>
              <a:rPr lang="uk-UA" sz="1600" b="1" dirty="0" smtClean="0">
                <a:solidFill>
                  <a:srgbClr val="002060"/>
                </a:solidFill>
                <a:latin typeface="Century Schoolbook" pitchFamily="18" charset="0"/>
              </a:rPr>
              <a:t>з </a:t>
            </a:r>
            <a:r>
              <a:rPr lang="uk-UA" sz="1600" b="1" dirty="0" smtClean="0">
                <a:solidFill>
                  <a:srgbClr val="002060"/>
                </a:solidFill>
                <a:latin typeface="Broadway" pitchFamily="82" charset="0"/>
              </a:rPr>
              <a:t>29 червня </a:t>
            </a:r>
            <a:r>
              <a:rPr lang="uk-UA" sz="1600" b="1" dirty="0" smtClean="0">
                <a:solidFill>
                  <a:srgbClr val="002060"/>
                </a:solidFill>
                <a:latin typeface="Century Schoolbook" pitchFamily="18" charset="0"/>
              </a:rPr>
              <a:t>до </a:t>
            </a:r>
            <a:r>
              <a:rPr lang="uk-UA" sz="1600" b="1" dirty="0" smtClean="0">
                <a:solidFill>
                  <a:srgbClr val="002060"/>
                </a:solidFill>
                <a:latin typeface="Broadway" pitchFamily="82" charset="0"/>
              </a:rPr>
              <a:t>31 серпня </a:t>
            </a:r>
            <a:r>
              <a:rPr lang="uk-UA" sz="1600" b="1" dirty="0" smtClean="0">
                <a:solidFill>
                  <a:srgbClr val="002060"/>
                </a:solidFill>
                <a:latin typeface="Century Schoolbook" pitchFamily="18" charset="0"/>
              </a:rPr>
              <a:t>2017 року </a:t>
            </a:r>
            <a:br>
              <a:rPr lang="uk-UA" sz="1600" b="1" dirty="0" smtClean="0">
                <a:solidFill>
                  <a:srgbClr val="002060"/>
                </a:solidFill>
                <a:latin typeface="Century Schoolbook" pitchFamily="18" charset="0"/>
              </a:rPr>
            </a:br>
            <a:r>
              <a:rPr lang="uk-UA" sz="1600" b="1" dirty="0" smtClean="0">
                <a:solidFill>
                  <a:srgbClr val="002060"/>
                </a:solidFill>
                <a:latin typeface="Century Schoolbook" pitchFamily="18" charset="0"/>
              </a:rPr>
              <a:t>(на заочну форму навчання).</a:t>
            </a:r>
            <a:endParaRPr lang="ru-RU" sz="1600" b="1" dirty="0" smtClean="0">
              <a:solidFill>
                <a:srgbClr val="002060"/>
              </a:solidFill>
              <a:latin typeface="Century Schoolbook" pitchFamily="18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Char char="ü"/>
              <a:tabLst/>
              <a:defRPr/>
            </a:pPr>
            <a:endParaRPr kumimoji="0" lang="ru-RU" sz="2200" b="1" i="0" u="none" strike="noStrike" kern="1200" cap="none" spc="0" normalizeH="0" baseline="0" noProof="0" dirty="0" smtClean="0">
              <a:ln>
                <a:noFill/>
              </a:ln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entury Schoolbook" pitchFamily="18" charset="0"/>
            </a:endParaRP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>
          <a:xfrm>
            <a:off x="0" y="2924944"/>
            <a:ext cx="6500826" cy="374441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ru-RU" sz="2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58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entury Schoolbook" pitchFamily="18" charset="0"/>
              </a:rPr>
              <a:t>До </a:t>
            </a:r>
            <a:r>
              <a:rPr kumimoji="0" lang="uk-UA" sz="2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58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entury Schoolbook" pitchFamily="18" charset="0"/>
              </a:rPr>
              <a:t>заяви додаються:</a:t>
            </a:r>
          </a:p>
          <a:p>
            <a:pPr marL="342900" lvl="0" indent="-342900" algn="just">
              <a:spcBef>
                <a:spcPct val="20000"/>
              </a:spcBef>
              <a:buFont typeface="Wingdings" pitchFamily="2" charset="2"/>
              <a:buChar char="ü"/>
              <a:defRPr/>
            </a:pPr>
            <a:r>
              <a:rPr lang="uk-UA" sz="1600" b="1" dirty="0" smtClean="0">
                <a:solidFill>
                  <a:srgbClr val="002060"/>
                </a:solidFill>
                <a:latin typeface="Segoe UI" pitchFamily="34" charset="0"/>
                <a:cs typeface="Segoe UI" pitchFamily="34" charset="0"/>
              </a:rPr>
              <a:t>документ державного зразка про раніше здобутий ступінь або освітньо-кваліфікаційний рівень, на основі якого здійснюється вступ, і додаток до нього (копія та оригінал); </a:t>
            </a:r>
          </a:p>
          <a:p>
            <a:pPr marL="342900" lvl="0" indent="-342900" algn="just">
              <a:spcBef>
                <a:spcPct val="20000"/>
              </a:spcBef>
              <a:buFont typeface="Wingdings" pitchFamily="2" charset="2"/>
              <a:buChar char="ü"/>
              <a:defRPr/>
            </a:pPr>
            <a:r>
              <a:rPr lang="uk-UA" sz="1600" b="1" dirty="0" smtClean="0">
                <a:solidFill>
                  <a:srgbClr val="002060"/>
                </a:solidFill>
                <a:latin typeface="Segoe UI" pitchFamily="34" charset="0"/>
                <a:cs typeface="Segoe UI" pitchFamily="34" charset="0"/>
              </a:rPr>
              <a:t>медична довідка (форма 086-о); </a:t>
            </a:r>
          </a:p>
          <a:p>
            <a:pPr marL="342900" lvl="0" indent="-342900" algn="just">
              <a:spcBef>
                <a:spcPct val="20000"/>
              </a:spcBef>
              <a:buFont typeface="Wingdings" pitchFamily="2" charset="2"/>
              <a:buChar char="ü"/>
              <a:defRPr/>
            </a:pPr>
            <a:r>
              <a:rPr lang="uk-UA" sz="1600" b="1" dirty="0" smtClean="0">
                <a:solidFill>
                  <a:srgbClr val="002060"/>
                </a:solidFill>
                <a:latin typeface="Segoe UI" pitchFamily="34" charset="0"/>
                <a:cs typeface="Segoe UI" pitchFamily="34" charset="0"/>
              </a:rPr>
              <a:t>4 кольорових фотокартки розміром 3х4 см; </a:t>
            </a:r>
          </a:p>
          <a:p>
            <a:pPr marL="342900" lvl="0" indent="-342900" algn="just">
              <a:spcBef>
                <a:spcPct val="20000"/>
              </a:spcBef>
              <a:buFont typeface="Wingdings" pitchFamily="2" charset="2"/>
              <a:buChar char="ü"/>
              <a:defRPr/>
            </a:pPr>
            <a:r>
              <a:rPr lang="uk-UA" sz="1600" b="1" dirty="0" smtClean="0">
                <a:solidFill>
                  <a:srgbClr val="002060"/>
                </a:solidFill>
                <a:latin typeface="Segoe UI" pitchFamily="34" charset="0"/>
                <a:cs typeface="Segoe UI" pitchFamily="34" charset="0"/>
              </a:rPr>
              <a:t>копія паспорта; </a:t>
            </a:r>
          </a:p>
          <a:p>
            <a:pPr marL="342900" lvl="0" indent="-342900" algn="just">
              <a:spcBef>
                <a:spcPct val="20000"/>
              </a:spcBef>
              <a:buFont typeface="Wingdings" pitchFamily="2" charset="2"/>
              <a:buChar char="ü"/>
              <a:defRPr/>
            </a:pPr>
            <a:r>
              <a:rPr lang="uk-UA" sz="1600" b="1" dirty="0" smtClean="0">
                <a:solidFill>
                  <a:srgbClr val="002060"/>
                </a:solidFill>
                <a:latin typeface="Segoe UI" pitchFamily="34" charset="0"/>
                <a:cs typeface="Segoe UI" pitchFamily="34" charset="0"/>
              </a:rPr>
              <a:t>рекомендація ДЕК (при наявності); </a:t>
            </a:r>
          </a:p>
          <a:p>
            <a:pPr marL="342900" lvl="0" indent="-342900" algn="just">
              <a:spcBef>
                <a:spcPct val="20000"/>
              </a:spcBef>
              <a:buFont typeface="Wingdings" pitchFamily="2" charset="2"/>
              <a:buChar char="ü"/>
              <a:defRPr/>
            </a:pPr>
            <a:r>
              <a:rPr lang="uk-UA" sz="1600" b="1" dirty="0" smtClean="0">
                <a:solidFill>
                  <a:srgbClr val="002060"/>
                </a:solidFill>
                <a:latin typeface="Segoe UI" pitchFamily="34" charset="0"/>
                <a:cs typeface="Segoe UI" pitchFamily="34" charset="0"/>
              </a:rPr>
              <a:t>копії та список друкованих праць; </a:t>
            </a:r>
          </a:p>
          <a:p>
            <a:pPr marL="342900" lvl="0" indent="-342900" algn="just">
              <a:spcBef>
                <a:spcPct val="20000"/>
              </a:spcBef>
              <a:buFont typeface="Wingdings" pitchFamily="2" charset="2"/>
              <a:buChar char="ü"/>
              <a:defRPr/>
            </a:pPr>
            <a:r>
              <a:rPr lang="uk-UA" sz="1600" b="1" dirty="0" smtClean="0">
                <a:solidFill>
                  <a:srgbClr val="002060"/>
                </a:solidFill>
                <a:latin typeface="Segoe UI" pitchFamily="34" charset="0"/>
                <a:cs typeface="Segoe UI" pitchFamily="34" charset="0"/>
              </a:rPr>
              <a:t>ксерокопії дипломів з конкурсів студентських робіт та олімпіад, в яких брав участь претендент; </a:t>
            </a:r>
          </a:p>
          <a:p>
            <a:pPr marL="342900" lvl="0" indent="-342900" algn="just">
              <a:spcBef>
                <a:spcPct val="20000"/>
              </a:spcBef>
              <a:buFont typeface="Wingdings" pitchFamily="2" charset="2"/>
              <a:buChar char="ü"/>
              <a:defRPr/>
            </a:pPr>
            <a:r>
              <a:rPr lang="uk-UA" sz="1600" b="1" dirty="0" smtClean="0">
                <a:solidFill>
                  <a:srgbClr val="002060"/>
                </a:solidFill>
                <a:latin typeface="Segoe UI" pitchFamily="34" charset="0"/>
                <a:cs typeface="Segoe UI" pitchFamily="34" charset="0"/>
              </a:rPr>
              <a:t>паспорт, військовий квиток або приписне свідоцтво - подаються особисто.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496" y="111770"/>
            <a:ext cx="7560840" cy="868958"/>
          </a:xfrm>
        </p:spPr>
        <p:txBody>
          <a:bodyPr>
            <a:noAutofit/>
          </a:bodyPr>
          <a:lstStyle/>
          <a:p>
            <a:pPr algn="l"/>
            <a:r>
              <a:rPr lang="uk-UA" sz="3200" b="1" dirty="0" smtClean="0">
                <a:solidFill>
                  <a:srgbClr val="58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ТЕРМІНИ СКЛАДАННЯ</a:t>
            </a:r>
            <a:br>
              <a:rPr lang="uk-UA" sz="3200" b="1" dirty="0" smtClean="0">
                <a:solidFill>
                  <a:srgbClr val="58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uk-UA" sz="3200" b="1" dirty="0" smtClean="0">
                <a:solidFill>
                  <a:srgbClr val="58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ВСТУПНИХ ВИПРОБУВАНЬ: </a:t>
            </a:r>
            <a:endParaRPr lang="ru-RU" sz="3200" b="1" dirty="0">
              <a:solidFill>
                <a:srgbClr val="58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0" y="2780928"/>
            <a:ext cx="5508104" cy="5760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58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ОГОЛОШЕННЯ</a:t>
            </a: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58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РЕЙТИНГОВОГО СПИСКУ: </a:t>
            </a:r>
            <a:endParaRPr kumimoji="0" lang="ru-RU" sz="2400" b="1" i="0" u="none" strike="noStrike" kern="1200" cap="none" spc="0" normalizeH="0" baseline="0" noProof="0" dirty="0">
              <a:ln>
                <a:noFill/>
              </a:ln>
              <a:solidFill>
                <a:srgbClr val="58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0" y="4149080"/>
            <a:ext cx="5580112" cy="64807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58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ЗАРАХУВАННЯ ДО СКЛАДУ СТУДЕНТІВ ВІДБУВАЄТЬСЯ: </a:t>
            </a:r>
            <a:endParaRPr kumimoji="0" lang="ru-RU" sz="2400" b="1" i="0" u="none" strike="noStrike" kern="1200" cap="none" spc="0" normalizeH="0" baseline="0" noProof="0" dirty="0">
              <a:ln>
                <a:noFill/>
              </a:ln>
              <a:solidFill>
                <a:srgbClr val="58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6" name="Заголовок 1"/>
          <p:cNvSpPr txBox="1">
            <a:spLocks/>
          </p:cNvSpPr>
          <p:nvPr/>
        </p:nvSpPr>
        <p:spPr>
          <a:xfrm>
            <a:off x="0" y="1124744"/>
            <a:ext cx="5364088" cy="151216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>
              <a:spcBef>
                <a:spcPct val="0"/>
              </a:spcBef>
              <a:buFont typeface="Wingdings" pitchFamily="2" charset="2"/>
              <a:buChar char="ü"/>
              <a:defRPr/>
            </a:pPr>
            <a:r>
              <a:rPr lang="uk-UA" sz="2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з </a:t>
            </a:r>
            <a:r>
              <a:rPr lang="ru-RU" sz="2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18 до 23 </a:t>
            </a:r>
            <a:r>
              <a:rPr lang="ru-RU" sz="24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серпня</a:t>
            </a:r>
            <a:r>
              <a:rPr lang="ru-RU" sz="2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 2017 року</a:t>
            </a:r>
            <a:r>
              <a:rPr lang="uk-UA" sz="2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+mj-ea"/>
                <a:cs typeface="Times New Roman" pitchFamily="18" charset="0"/>
              </a:rPr>
              <a:t/>
            </a:r>
            <a:br>
              <a:rPr lang="uk-UA" sz="2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+mj-ea"/>
                <a:cs typeface="Times New Roman" pitchFamily="18" charset="0"/>
              </a:rPr>
            </a:br>
            <a:r>
              <a:rPr lang="uk-UA" sz="2400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(на денну форму навчання)</a:t>
            </a:r>
          </a:p>
          <a:p>
            <a:pPr lvl="0">
              <a:spcBef>
                <a:spcPct val="0"/>
              </a:spcBef>
              <a:buFont typeface="Wingdings" pitchFamily="2" charset="2"/>
              <a:buChar char="ü"/>
              <a:defRPr/>
            </a:pPr>
            <a:r>
              <a:rPr lang="uk-UA" sz="2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з </a:t>
            </a:r>
            <a:r>
              <a:rPr lang="ru-RU" sz="2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04 до 09 </a:t>
            </a:r>
            <a:r>
              <a:rPr lang="ru-RU" sz="24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вересня</a:t>
            </a:r>
            <a:r>
              <a:rPr lang="ru-RU" sz="2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 2017 року </a:t>
            </a:r>
            <a:br>
              <a:rPr lang="ru-RU" sz="2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+mj-ea"/>
                <a:cs typeface="Times New Roman" pitchFamily="18" charset="0"/>
              </a:rPr>
            </a:br>
            <a:r>
              <a:rPr lang="uk-UA" sz="2400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(на заочну форму навчання)  </a:t>
            </a:r>
            <a:endParaRPr kumimoji="0" lang="ru-RU" sz="2400" b="1" i="0" u="none" strike="noStrike" kern="1200" cap="none" spc="0" normalizeH="0" baseline="0" noProof="0" dirty="0">
              <a:ln>
                <a:noFill/>
              </a:ln>
              <a:solidFill>
                <a:schemeClr val="accent6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7" name="Заголовок 1"/>
          <p:cNvSpPr txBox="1">
            <a:spLocks/>
          </p:cNvSpPr>
          <p:nvPr/>
        </p:nvSpPr>
        <p:spPr>
          <a:xfrm>
            <a:off x="0" y="3429000"/>
            <a:ext cx="5724128" cy="5760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>
              <a:spcBef>
                <a:spcPct val="0"/>
              </a:spcBef>
              <a:buFont typeface="Wingdings" pitchFamily="2" charset="2"/>
              <a:buChar char="ü"/>
            </a:pPr>
            <a:r>
              <a:rPr kumimoji="0" lang="uk-UA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на денну форму навчання</a:t>
            </a:r>
            <a:r>
              <a:rPr lang="uk-UA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 - 28 серпня 2017 року  </a:t>
            </a:r>
            <a:endParaRPr kumimoji="0" lang="uk-UA" b="1" i="0" u="none" strike="noStrike" kern="1200" cap="none" spc="0" normalizeH="0" baseline="0" noProof="0" dirty="0" smtClean="0">
              <a:ln>
                <a:noFill/>
              </a:ln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  <a:p>
            <a:pPr lvl="0">
              <a:spcBef>
                <a:spcPct val="0"/>
              </a:spcBef>
              <a:buFont typeface="Wingdings" pitchFamily="2" charset="2"/>
              <a:buChar char="ü"/>
            </a:pPr>
            <a:r>
              <a:rPr lang="uk-UA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на заочну форму навчання -  11 вересня 2017 року</a:t>
            </a:r>
            <a:endParaRPr kumimoji="0" lang="ru-RU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8" name="Заголовок 1"/>
          <p:cNvSpPr txBox="1">
            <a:spLocks/>
          </p:cNvSpPr>
          <p:nvPr/>
        </p:nvSpPr>
        <p:spPr>
          <a:xfrm>
            <a:off x="0" y="4797152"/>
            <a:ext cx="9144000" cy="5760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>
              <a:spcBef>
                <a:spcPct val="0"/>
              </a:spcBef>
              <a:buFont typeface="Wingdings" pitchFamily="2" charset="2"/>
              <a:buChar char="ü"/>
            </a:pPr>
            <a:r>
              <a:rPr kumimoji="0" lang="uk-UA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на денну форму навчання за державним замовленням</a:t>
            </a:r>
            <a:r>
              <a:rPr lang="uk-UA" sz="16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 – 29 серпня 2017 року  </a:t>
            </a:r>
            <a:endParaRPr kumimoji="0" lang="uk-UA" sz="1600" b="1" i="0" u="none" strike="noStrike" kern="1200" cap="none" spc="0" normalizeH="0" baseline="0" noProof="0" dirty="0" smtClean="0">
              <a:ln>
                <a:noFill/>
              </a:ln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  <a:p>
            <a:pPr lvl="0">
              <a:spcBef>
                <a:spcPct val="0"/>
              </a:spcBef>
              <a:buFont typeface="Wingdings" pitchFamily="2" charset="2"/>
              <a:buChar char="ü"/>
            </a:pPr>
            <a:r>
              <a:rPr lang="uk-UA" sz="16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на заочну форму навчання за державним замовленням - 12 вересня 2017 року</a:t>
            </a:r>
            <a:endParaRPr kumimoji="0" lang="ru-RU" sz="16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9" name="Заголовок 1"/>
          <p:cNvSpPr txBox="1">
            <a:spLocks/>
          </p:cNvSpPr>
          <p:nvPr/>
        </p:nvSpPr>
        <p:spPr>
          <a:xfrm>
            <a:off x="0" y="5445224"/>
            <a:ext cx="9144000" cy="64807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>
              <a:spcBef>
                <a:spcPct val="0"/>
              </a:spcBef>
              <a:buFont typeface="Wingdings" pitchFamily="2" charset="2"/>
              <a:buChar char="ü"/>
            </a:pPr>
            <a:r>
              <a:rPr kumimoji="0" lang="uk-UA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на денну  та заочну форму навчання за кошти</a:t>
            </a:r>
            <a:r>
              <a:rPr kumimoji="0" lang="uk-UA" sz="1600" b="1" i="0" u="none" strike="noStrike" kern="1200" cap="none" spc="0" normalizeH="0" noProof="0" dirty="0" smtClean="0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фізичних (юридичних) осіб </a:t>
            </a:r>
            <a:r>
              <a:rPr lang="uk-UA" sz="16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– не пізніше 30 вересня 2017 року </a:t>
            </a:r>
            <a:endParaRPr kumimoji="0" lang="uk-UA" sz="1600" b="1" i="0" u="none" strike="noStrike" kern="1200" cap="none" spc="0" normalizeH="0" baseline="0" noProof="0" dirty="0" smtClean="0">
              <a:ln>
                <a:noFill/>
              </a:ln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10" name="Заголовок 1"/>
          <p:cNvSpPr txBox="1">
            <a:spLocks/>
          </p:cNvSpPr>
          <p:nvPr/>
        </p:nvSpPr>
        <p:spPr>
          <a:xfrm>
            <a:off x="539552" y="6309320"/>
            <a:ext cx="8532440" cy="43204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>
              <a:spcBef>
                <a:spcPct val="0"/>
              </a:spcBef>
            </a:pPr>
            <a:r>
              <a:rPr kumimoji="0" lang="uk-UA" b="1" i="1" u="none" strike="noStrike" kern="1200" cap="none" spc="0" normalizeH="0" baseline="0" noProof="0" dirty="0" smtClean="0">
                <a:ln>
                  <a:noFill/>
                </a:ln>
                <a:solidFill>
                  <a:srgbClr val="36122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** Абітурієнти на період вступних випробувань</a:t>
            </a:r>
            <a:r>
              <a:rPr kumimoji="0" lang="uk-UA" b="1" i="1" u="none" strike="noStrike" kern="1200" cap="none" spc="0" normalizeH="0" noProof="0" dirty="0" smtClean="0">
                <a:ln>
                  <a:noFill/>
                </a:ln>
                <a:solidFill>
                  <a:srgbClr val="36122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забезпечуються гуртожитком</a:t>
            </a:r>
            <a:endParaRPr kumimoji="0" lang="ru-RU" b="1" i="1" u="none" strike="noStrike" kern="1200" cap="none" spc="0" normalizeH="0" baseline="0" noProof="0" dirty="0">
              <a:ln>
                <a:noFill/>
              </a:ln>
              <a:solidFill>
                <a:srgbClr val="36122D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pic>
        <p:nvPicPr>
          <p:cNvPr id="2052" name="Picture 4" descr="http://www.wladmir.ru/images/stories/trener-po-fitnesu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940152" y="89898"/>
            <a:ext cx="3096344" cy="463524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title"/>
          </p:nvPr>
        </p:nvSpPr>
        <p:spPr>
          <a:xfrm>
            <a:off x="359345" y="44624"/>
            <a:ext cx="8461127" cy="648072"/>
          </a:xfrm>
        </p:spPr>
        <p:txBody>
          <a:bodyPr>
            <a:normAutofit/>
          </a:bodyPr>
          <a:lstStyle/>
          <a:p>
            <a:r>
              <a:rPr lang="ru-RU" sz="3200" b="1" dirty="0" smtClean="0">
                <a:solidFill>
                  <a:srgbClr val="58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Schoolbook" pitchFamily="18" charset="0"/>
              </a:rPr>
              <a:t>РЕКРЕАЦІЙНІ ТЕХНОЛОГІЇ</a:t>
            </a:r>
          </a:p>
        </p:txBody>
      </p:sp>
      <p:pic>
        <p:nvPicPr>
          <p:cNvPr id="10241" name="Picture 1" descr="C:\Users\Администратор\Desktop\презентация кафедры фитнеса и рекреации 2016\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496" y="727323"/>
            <a:ext cx="2971392" cy="1981597"/>
          </a:xfrm>
          <a:prstGeom prst="rect">
            <a:avLst/>
          </a:prstGeom>
          <a:noFill/>
        </p:spPr>
      </p:pic>
      <p:pic>
        <p:nvPicPr>
          <p:cNvPr id="10246" name="Picture 6" descr="C:\Users\Администратор\Desktop\презентация кафедры фитнеса и рекреации 2016\2312-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7504" y="4581128"/>
            <a:ext cx="3888432" cy="2183077"/>
          </a:xfrm>
          <a:prstGeom prst="rect">
            <a:avLst/>
          </a:prstGeom>
          <a:noFill/>
        </p:spPr>
      </p:pic>
      <p:pic>
        <p:nvPicPr>
          <p:cNvPr id="10247" name="Picture 7" descr="C:\Users\Администратор\Desktop\презентация кафедры фитнеса и рекреации 2016\2562a85413a8793d2a67f112bfec4fc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218196">
            <a:off x="212910" y="2516656"/>
            <a:ext cx="3425960" cy="2285525"/>
          </a:xfrm>
          <a:prstGeom prst="rect">
            <a:avLst/>
          </a:prstGeom>
          <a:noFill/>
        </p:spPr>
      </p:pic>
      <p:pic>
        <p:nvPicPr>
          <p:cNvPr id="11" name="Picture 5" descr="C:\Users\Администратор\Desktop\презентация кафедры фитнеса и рекреации 2016\8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20648580">
            <a:off x="2656039" y="1107529"/>
            <a:ext cx="3394479" cy="2260776"/>
          </a:xfrm>
          <a:prstGeom prst="rect">
            <a:avLst/>
          </a:prstGeom>
          <a:noFill/>
        </p:spPr>
      </p:pic>
      <p:pic>
        <p:nvPicPr>
          <p:cNvPr id="14" name="Picture 4" descr="C:\Users\Администратор\Desktop\презентация кафедры фитнеса и рекреации 2016\vuokatti-22-2-2400x1600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061029" y="1268760"/>
            <a:ext cx="3975467" cy="2650311"/>
          </a:xfrm>
          <a:prstGeom prst="rect">
            <a:avLst/>
          </a:prstGeom>
          <a:noFill/>
        </p:spPr>
      </p:pic>
      <p:pic>
        <p:nvPicPr>
          <p:cNvPr id="15" name="Picture 2" descr="C:\Users\Администратор\Desktop\презентация кафедры фитнеса и рекреации 2016\4601_r_1912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626296" y="3782144"/>
            <a:ext cx="5410200" cy="27432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7" name="Picture 1" descr="C:\Users\Администратор\Desktop\презентация кафедры фитнеса и рекреации 2016\y_645a4364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353147" y="44624"/>
            <a:ext cx="4755357" cy="3600400"/>
          </a:xfrm>
          <a:prstGeom prst="rect">
            <a:avLst/>
          </a:prstGeom>
          <a:noFill/>
        </p:spPr>
      </p:pic>
      <p:pic>
        <p:nvPicPr>
          <p:cNvPr id="9218" name="Picture 2" descr="C:\Users\Администратор\Desktop\презентация кафедры фитнеса и рекреации 2016\fitnes-klub_kimberli_lend_skalodrom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520230">
            <a:off x="4618607" y="3652251"/>
            <a:ext cx="4289254" cy="2854127"/>
          </a:xfrm>
          <a:prstGeom prst="rect">
            <a:avLst/>
          </a:prstGeom>
          <a:noFill/>
        </p:spPr>
      </p:pic>
      <p:pic>
        <p:nvPicPr>
          <p:cNvPr id="9221" name="Picture 5" descr="C:\Users\Администратор\Desktop\презентация кафедры фитнеса и рекреации 2016\пешеходный-туризм-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496" y="3981061"/>
            <a:ext cx="4248472" cy="2832315"/>
          </a:xfrm>
          <a:prstGeom prst="rect">
            <a:avLst/>
          </a:prstGeom>
          <a:noFill/>
        </p:spPr>
      </p:pic>
      <p:pic>
        <p:nvPicPr>
          <p:cNvPr id="9222" name="Picture 6" descr="C:\Users\Администратор\Desktop\презентация кафедры фитнеса и рекреации 2016\работа-для-аниматоров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941335">
            <a:off x="2441955" y="2001419"/>
            <a:ext cx="4206453" cy="2797291"/>
          </a:xfrm>
          <a:prstGeom prst="rect">
            <a:avLst/>
          </a:prstGeom>
          <a:noFill/>
        </p:spPr>
      </p:pic>
      <p:pic>
        <p:nvPicPr>
          <p:cNvPr id="10" name="Picture 4" descr="C:\Users\Администратор\Desktop\презентация кафедры фитнеса и рекреации 2016\Туризм-Турции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 rot="20978429">
            <a:off x="269839" y="376876"/>
            <a:ext cx="3917235" cy="244827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title"/>
          </p:nvPr>
        </p:nvSpPr>
        <p:spPr>
          <a:xfrm>
            <a:off x="827584" y="-27384"/>
            <a:ext cx="7772400" cy="648072"/>
          </a:xfrm>
        </p:spPr>
        <p:txBody>
          <a:bodyPr>
            <a:normAutofit/>
          </a:bodyPr>
          <a:lstStyle/>
          <a:p>
            <a:r>
              <a:rPr lang="ru-RU" sz="3200" b="1" dirty="0" smtClean="0">
                <a:solidFill>
                  <a:srgbClr val="58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Schoolbook" pitchFamily="18" charset="0"/>
              </a:rPr>
              <a:t>ФІТНЕС-ТЕХНОЛОГІЇ</a:t>
            </a:r>
          </a:p>
        </p:txBody>
      </p:sp>
      <p:pic>
        <p:nvPicPr>
          <p:cNvPr id="8193" name="Picture 1" descr="C:\Users\Администратор\Desktop\презентация кафедры фитнеса и рекреации 2016\23(20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81076" y="620689"/>
            <a:ext cx="4055420" cy="2592288"/>
          </a:xfrm>
          <a:prstGeom prst="rect">
            <a:avLst/>
          </a:prstGeom>
          <a:noFill/>
        </p:spPr>
      </p:pic>
      <p:pic>
        <p:nvPicPr>
          <p:cNvPr id="8197" name="Picture 5" descr="C:\Users\Администратор\Desktop\презентация кафедры фитнеса и рекреации 2016\Abs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7504" y="4365104"/>
            <a:ext cx="3565788" cy="2376264"/>
          </a:xfrm>
          <a:prstGeom prst="rect">
            <a:avLst/>
          </a:prstGeom>
          <a:noFill/>
        </p:spPr>
      </p:pic>
      <p:pic>
        <p:nvPicPr>
          <p:cNvPr id="8" name="Picture 3" descr="C:\Users\Администратор\Desktop\презентация кафедры фитнеса и рекреации 2016\238980704_w640_h2048_kursy_detskogo__y_olimpiya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57754" y="2549941"/>
            <a:ext cx="3474486" cy="2319219"/>
          </a:xfrm>
          <a:prstGeom prst="rect">
            <a:avLst/>
          </a:prstGeom>
          <a:noFill/>
        </p:spPr>
      </p:pic>
      <p:pic>
        <p:nvPicPr>
          <p:cNvPr id="9" name="Picture 4" descr="C:\Users\Администратор\Desktop\презентация кафедры фитнеса и рекреации 2016\564-kak-vybrat-fitnes-instruktora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364088" y="4305336"/>
            <a:ext cx="3672408" cy="2436031"/>
          </a:xfrm>
          <a:prstGeom prst="rect">
            <a:avLst/>
          </a:prstGeom>
          <a:noFill/>
        </p:spPr>
      </p:pic>
      <p:pic>
        <p:nvPicPr>
          <p:cNvPr id="8199" name="Picture 7" descr="http://3hours.eu/fitness/wp-content/uploads/2015/11/women_fitness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8110" y="620688"/>
            <a:ext cx="4277866" cy="25233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Администратор\Desktop\презентация кафедры фитнеса и рекреации 2016\_580_1000_90_5170915177218294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496" y="4077072"/>
            <a:ext cx="3648405" cy="2736304"/>
          </a:xfrm>
          <a:prstGeom prst="rect">
            <a:avLst/>
          </a:prstGeom>
          <a:noFill/>
        </p:spPr>
      </p:pic>
      <p:pic>
        <p:nvPicPr>
          <p:cNvPr id="7172" name="Picture 4" descr="C:\Users\Администратор\Desktop\презентация кафедры фитнеса и рекреации 2016\1315250571_fdhur_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11133" y="44624"/>
            <a:ext cx="4597371" cy="3057252"/>
          </a:xfrm>
          <a:prstGeom prst="rect">
            <a:avLst/>
          </a:prstGeom>
          <a:noFill/>
        </p:spPr>
      </p:pic>
      <p:pic>
        <p:nvPicPr>
          <p:cNvPr id="7173" name="Picture 5" descr="C:\Users\Администратор\Desktop\презентация кафедры фитнеса и рекреации 2016\e53eb1d4d59db99023e274b0d61973b6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72000" y="3410998"/>
            <a:ext cx="4536504" cy="3402378"/>
          </a:xfrm>
          <a:prstGeom prst="rect">
            <a:avLst/>
          </a:prstGeom>
          <a:noFill/>
        </p:spPr>
      </p:pic>
      <p:pic>
        <p:nvPicPr>
          <p:cNvPr id="7176" name="Picture 8" descr="http://spartak-volgograd.com/wp-content/uploads/tmp/%D0%A2%D1%80%D0%B5%D0%BD%D0%B5%D1%80-%D0%B8%D0%BD%D1%81%D1%82%D1%80%D1%83%D0%BA%D1%82%D0%BE%D1%80-%D0%BF%D0%BE-%D1%84%D0%B8%D1%82%D0%BD%D0%B5%D1%81-%D1%82%D0%B0%D0%BD%D1%86%D0%B0%D0%BC-%D0%93%D0%BE%D1%80%D0%B4%D0%B8%D0%B5%D0%B2%D1%81%D0%BA%D0%B0%D1%8F-%D0%9B%D0%B0%D1%80%D0%B8%D1%81%D0%B0-%D0%98%D0%B2%D0%B0%D0%BD%D0%BE%D0%B2%D0%BD%D0%B0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5496" y="72391"/>
            <a:ext cx="2626432" cy="3716649"/>
          </a:xfrm>
          <a:prstGeom prst="rect">
            <a:avLst/>
          </a:prstGeom>
          <a:noFill/>
        </p:spPr>
      </p:pic>
      <p:pic>
        <p:nvPicPr>
          <p:cNvPr id="13" name="Picture 6" descr="C:\Users\Администратор\Desktop\презентация кафедры фитнеса и рекреации 2016\Yoga_for_children_flemington_nj-744x496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236812" y="312035"/>
            <a:ext cx="3055268" cy="2036845"/>
          </a:xfrm>
          <a:prstGeom prst="rect">
            <a:avLst/>
          </a:prstGeom>
          <a:noFill/>
        </p:spPr>
      </p:pic>
      <p:pic>
        <p:nvPicPr>
          <p:cNvPr id="14" name="Picture 1" descr="C:\Users\Администратор\Desktop\презентация кафедры фитнеса и рекреации 2016\1103406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483553" y="2060848"/>
            <a:ext cx="3892324" cy="259228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3"/>
          <p:cNvSpPr>
            <a:spLocks/>
          </p:cNvSpPr>
          <p:nvPr/>
        </p:nvSpPr>
        <p:spPr bwMode="auto">
          <a:xfrm>
            <a:off x="4067944" y="1"/>
            <a:ext cx="5076056" cy="6926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/>
            <a:r>
              <a:rPr kumimoji="0" lang="ru-RU" sz="3200" b="1" dirty="0" smtClean="0">
                <a:solidFill>
                  <a:srgbClr val="58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Schoolbook" pitchFamily="18" charset="0"/>
              </a:rPr>
              <a:t>СПА-ТЕХНОЛОГІЇ</a:t>
            </a:r>
            <a:endParaRPr kumimoji="0" lang="ru-RU" sz="3200" b="1" dirty="0">
              <a:solidFill>
                <a:srgbClr val="58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Schoolbook" pitchFamily="18" charset="0"/>
            </a:endParaRPr>
          </a:p>
        </p:txBody>
      </p:sp>
      <p:pic>
        <p:nvPicPr>
          <p:cNvPr id="6145" name="Picture 1" descr="D:\Мальва банно-оздоровчий центр\foto1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2286000" cy="3429000"/>
          </a:xfrm>
          <a:prstGeom prst="rect">
            <a:avLst/>
          </a:prstGeom>
          <a:noFill/>
        </p:spPr>
      </p:pic>
      <p:pic>
        <p:nvPicPr>
          <p:cNvPr id="6146" name="Picture 2" descr="D:\Мальва банно-оздоровчий центр\фитобочка 11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496" y="4762907"/>
            <a:ext cx="3384376" cy="2050469"/>
          </a:xfrm>
          <a:prstGeom prst="rect">
            <a:avLst/>
          </a:prstGeom>
          <a:noFill/>
        </p:spPr>
      </p:pic>
      <p:pic>
        <p:nvPicPr>
          <p:cNvPr id="6147" name="Picture 3" descr="D:\Мальва банно-оздоровчий центр\2pTlBiBOGQo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57472" y="3620864"/>
            <a:ext cx="5479024" cy="3120504"/>
          </a:xfrm>
          <a:prstGeom prst="rect">
            <a:avLst/>
          </a:prstGeom>
          <a:noFill/>
        </p:spPr>
      </p:pic>
      <p:pic>
        <p:nvPicPr>
          <p:cNvPr id="6148" name="Picture 4" descr="D:\Мальва банно-оздоровчий центр\----16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979712" y="2780928"/>
            <a:ext cx="3096344" cy="2322258"/>
          </a:xfrm>
          <a:prstGeom prst="rect">
            <a:avLst/>
          </a:prstGeom>
          <a:noFill/>
        </p:spPr>
      </p:pic>
      <p:pic>
        <p:nvPicPr>
          <p:cNvPr id="6149" name="Picture 5" descr="D:\Мальва банно-оздоровчий центр\1220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580112" y="1132706"/>
            <a:ext cx="3469392" cy="2512318"/>
          </a:xfrm>
          <a:prstGeom prst="rect">
            <a:avLst/>
          </a:prstGeom>
          <a:noFill/>
        </p:spPr>
      </p:pic>
      <p:pic>
        <p:nvPicPr>
          <p:cNvPr id="6151" name="Picture 7" descr="http://fsauna.ru/images/spa1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123728" y="692696"/>
            <a:ext cx="3461329" cy="208600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2" name="Picture 4" descr="http://3.bp.blogspot.com/-tpU8S7uaiQY/UxhaHEmEK8I/AAAAAAAAAdo/0WuoyuXq8gQ/s1600/jtpoGRjqHg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52528" y="3993530"/>
            <a:ext cx="4355976" cy="2819846"/>
          </a:xfrm>
          <a:prstGeom prst="rect">
            <a:avLst/>
          </a:prstGeom>
          <a:noFill/>
        </p:spPr>
      </p:pic>
      <p:pic>
        <p:nvPicPr>
          <p:cNvPr id="27654" name="Picture 6" descr="http://saleup.com.ua/sites/default/files/spa3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4008" y="44624"/>
            <a:ext cx="4464496" cy="2532588"/>
          </a:xfrm>
          <a:prstGeom prst="rect">
            <a:avLst/>
          </a:prstGeom>
          <a:noFill/>
        </p:spPr>
      </p:pic>
      <p:pic>
        <p:nvPicPr>
          <p:cNvPr id="27658" name="Picture 10" descr="http://daroo.ua/images/data/10934_1_shutterstock197253176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496" y="4581128"/>
            <a:ext cx="4409728" cy="2204864"/>
          </a:xfrm>
          <a:prstGeom prst="rect">
            <a:avLst/>
          </a:prstGeom>
          <a:noFill/>
        </p:spPr>
      </p:pic>
      <p:pic>
        <p:nvPicPr>
          <p:cNvPr id="27660" name="Picture 12" descr="http://arthair.ru/wp-content/gallery/1/4_0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5496" y="44624"/>
            <a:ext cx="3347864" cy="2510898"/>
          </a:xfrm>
          <a:prstGeom prst="rect">
            <a:avLst/>
          </a:prstGeom>
          <a:noFill/>
        </p:spPr>
      </p:pic>
      <p:sp>
        <p:nvSpPr>
          <p:cNvPr id="27662" name="AutoShape 14" descr="http://spamassage-nsk.ru/wp-content/uploads/2014/07/spa_programmi_dlya_tela_v_centre_fitorelaks.jpg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7664" name="Picture 16" descr="http://krisst.com/wp-content/uploads/2015/04/%D0%BF%D1%80%D0%BE%D0%B3%D1%80%D0%B0%D0%BC%D0%BC%D1%8B-640-%D0%BD%D0%B0-480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0" y="2276872"/>
            <a:ext cx="3168352" cy="2376264"/>
          </a:xfrm>
          <a:prstGeom prst="rect">
            <a:avLst/>
          </a:prstGeom>
          <a:noFill/>
        </p:spPr>
      </p:pic>
      <p:pic>
        <p:nvPicPr>
          <p:cNvPr id="27666" name="Picture 18" descr="http://s2.cdn.new2.kingcoupon.ru/file/56/72/100137754907555672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652120" y="2278072"/>
            <a:ext cx="3384376" cy="2087032"/>
          </a:xfrm>
          <a:prstGeom prst="rect">
            <a:avLst/>
          </a:prstGeom>
          <a:noFill/>
        </p:spPr>
      </p:pic>
      <p:pic>
        <p:nvPicPr>
          <p:cNvPr id="27668" name="Picture 20" descr="http://v7kupon.com/app/upload/20140508/96d59723f48481b3d4f57e8244b467361399565607.pn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2413966" y="2276872"/>
            <a:ext cx="3527995" cy="237626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455</TotalTime>
  <Words>368</Words>
  <Application>Microsoft Office PowerPoint</Application>
  <PresentationFormat>Экран (4:3)</PresentationFormat>
  <Paragraphs>58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Тема Office</vt:lpstr>
      <vt:lpstr>МАГІСТР – АБІТУРІЄНТ 2017</vt:lpstr>
      <vt:lpstr>ВСТУПНІ  ВИПРОБУВАННЯ ОСВІТНІЙ СТУПІНЬ “МАГІСТР”</vt:lpstr>
      <vt:lpstr>ТЕРМІНИ СКЛАДАННЯ ВСТУПНИХ ВИПРОБУВАНЬ: </vt:lpstr>
      <vt:lpstr>РЕКРЕАЦІЙНІ ТЕХНОЛОГІЇ</vt:lpstr>
      <vt:lpstr>Слайд 5</vt:lpstr>
      <vt:lpstr>ФІТНЕС-ТЕХНОЛОГІЇ</vt:lpstr>
      <vt:lpstr>Слайд 7</vt:lpstr>
      <vt:lpstr>Слайд 8</vt:lpstr>
      <vt:lpstr>Слайд 9</vt:lpstr>
      <vt:lpstr>Слайд 10</vt:lpstr>
      <vt:lpstr>МИ ПРОПОНУЄМО ВАМ БУТИ: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Администратор</dc:creator>
  <cp:lastModifiedBy>Anastasiia</cp:lastModifiedBy>
  <cp:revision>53</cp:revision>
  <dcterms:created xsi:type="dcterms:W3CDTF">2016-04-28T11:38:46Z</dcterms:created>
  <dcterms:modified xsi:type="dcterms:W3CDTF">2017-06-08T11:49:31Z</dcterms:modified>
</cp:coreProperties>
</file>